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  <p:sldMasterId id="2147483681" r:id="rId2"/>
  </p:sldMasterIdLst>
  <p:notesMasterIdLst>
    <p:notesMasterId r:id="rId20"/>
  </p:notesMasterIdLst>
  <p:handoutMasterIdLst>
    <p:handoutMasterId r:id="rId21"/>
  </p:handoutMasterIdLst>
  <p:sldIdLst>
    <p:sldId id="293" r:id="rId3"/>
    <p:sldId id="335" r:id="rId4"/>
    <p:sldId id="348" r:id="rId5"/>
    <p:sldId id="350" r:id="rId6"/>
    <p:sldId id="337" r:id="rId7"/>
    <p:sldId id="338" r:id="rId8"/>
    <p:sldId id="339" r:id="rId9"/>
    <p:sldId id="340" r:id="rId10"/>
    <p:sldId id="342" r:id="rId11"/>
    <p:sldId id="341" r:id="rId12"/>
    <p:sldId id="343" r:id="rId13"/>
    <p:sldId id="347" r:id="rId14"/>
    <p:sldId id="344" r:id="rId15"/>
    <p:sldId id="351" r:id="rId16"/>
    <p:sldId id="345" r:id="rId17"/>
    <p:sldId id="352" r:id="rId18"/>
    <p:sldId id="332" r:id="rId19"/>
  </p:sldIdLst>
  <p:sldSz cx="16257588" cy="9144000"/>
  <p:notesSz cx="9296400" cy="14782800"/>
  <p:defaultTextStyle>
    <a:defPPr>
      <a:defRPr lang="en-US"/>
    </a:defPPr>
    <a:lvl1pPr marL="0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2810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25620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38430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51241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64051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76861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689671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02481" algn="l" defTabSz="812810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trick Wendland (Contingent)" initials="P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5E30"/>
    <a:srgbClr val="0696D7"/>
    <a:srgbClr val="18588A"/>
    <a:srgbClr val="18808A"/>
    <a:srgbClr val="FF3300"/>
    <a:srgbClr val="FFCC00"/>
    <a:srgbClr val="87BC40"/>
    <a:srgbClr val="32BCAD"/>
    <a:srgbClr val="00ABE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607" autoAdjust="0"/>
    <p:restoredTop sz="84725" autoAdjust="0"/>
  </p:normalViewPr>
  <p:slideViewPr>
    <p:cSldViewPr snapToGrid="0" snapToObjects="1">
      <p:cViewPr>
        <p:scale>
          <a:sx n="75" d="100"/>
          <a:sy n="75" d="100"/>
        </p:scale>
        <p:origin x="-2340" y="-1314"/>
      </p:cViewPr>
      <p:guideLst>
        <p:guide orient="horz" pos="2880"/>
        <p:guide pos="86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5" d="100"/>
          <a:sy n="55" d="100"/>
        </p:scale>
        <p:origin x="-4014" y="-90"/>
      </p:cViewPr>
      <p:guideLst>
        <p:guide orient="horz" pos="4656"/>
        <p:guide pos="292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/>
          <a:lstStyle>
            <a:lvl1pPr algn="l">
              <a:defRPr sz="1800"/>
            </a:lvl1pPr>
          </a:lstStyle>
          <a:p>
            <a:endParaRPr lang="en-US" dirty="0">
              <a:latin typeface="Frutiger Next LT W1G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/>
          <a:lstStyle>
            <a:lvl1pPr algn="r">
              <a:defRPr sz="1800"/>
            </a:lvl1pPr>
          </a:lstStyle>
          <a:p>
            <a:fld id="{387C2776-B9DD-1946-9831-785CA23AC1F1}" type="datetime1">
              <a:rPr lang="en-US" smtClean="0">
                <a:latin typeface="Frutiger Next LT W1G" pitchFamily="34" charset="0"/>
              </a:rPr>
              <a:pPr/>
              <a:t>9/8/2014</a:t>
            </a:fld>
            <a:endParaRPr lang="en-US" dirty="0">
              <a:latin typeface="Frutiger Next LT W1G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4041093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 anchor="b"/>
          <a:lstStyle>
            <a:lvl1pPr algn="l">
              <a:defRPr sz="1800"/>
            </a:lvl1pPr>
          </a:lstStyle>
          <a:p>
            <a:endParaRPr lang="en-US" dirty="0">
              <a:latin typeface="Frutiger Next LT W1G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14041093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 anchor="b"/>
          <a:lstStyle>
            <a:lvl1pPr algn="r">
              <a:defRPr sz="1800"/>
            </a:lvl1pPr>
          </a:lstStyle>
          <a:p>
            <a:fld id="{58ECB827-1CCB-B349-98A7-AAC485CBB65F}" type="slidenum">
              <a:rPr lang="en-US" smtClean="0">
                <a:latin typeface="Frutiger Next LT W1G" pitchFamily="34" charset="0"/>
              </a:rPr>
              <a:pPr/>
              <a:t>‹#›</a:t>
            </a:fld>
            <a:endParaRPr lang="en-US" dirty="0">
              <a:latin typeface="Frutiger Next LT W1G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55217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/>
          <a:lstStyle>
            <a:lvl1pPr algn="l">
              <a:defRPr sz="1800">
                <a:latin typeface="Frutiger Next LT W1G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/>
          <a:lstStyle>
            <a:lvl1pPr algn="r">
              <a:defRPr sz="1800">
                <a:latin typeface="Frutiger Next LT W1G" pitchFamily="34" charset="0"/>
              </a:defRPr>
            </a:lvl1pPr>
          </a:lstStyle>
          <a:p>
            <a:fld id="{13A1C7DD-7A43-8947-A922-8561F0BA9BCC}" type="datetime1">
              <a:rPr lang="en-US" smtClean="0"/>
              <a:pPr/>
              <a:t>9/8/2014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79400" y="1108075"/>
            <a:ext cx="9855200" cy="5543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567" tIns="68783" rIns="137567" bIns="6878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7021830"/>
            <a:ext cx="7437120" cy="6652260"/>
          </a:xfrm>
          <a:prstGeom prst="rect">
            <a:avLst/>
          </a:prstGeom>
        </p:spPr>
        <p:txBody>
          <a:bodyPr vert="horz" lIns="137567" tIns="68783" rIns="137567" bIns="68783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4041093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 anchor="b"/>
          <a:lstStyle>
            <a:lvl1pPr algn="l">
              <a:defRPr sz="1800">
                <a:latin typeface="Frutiger Next LT W1G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14041093"/>
            <a:ext cx="4028440" cy="739140"/>
          </a:xfrm>
          <a:prstGeom prst="rect">
            <a:avLst/>
          </a:prstGeom>
        </p:spPr>
        <p:txBody>
          <a:bodyPr vert="horz" lIns="137567" tIns="68783" rIns="137567" bIns="68783" rtlCol="0" anchor="b"/>
          <a:lstStyle>
            <a:lvl1pPr algn="r">
              <a:defRPr sz="1800">
                <a:latin typeface="Frutiger Next LT W1G" pitchFamily="34" charset="0"/>
              </a:defRPr>
            </a:lvl1pPr>
          </a:lstStyle>
          <a:p>
            <a:fld id="{73E9330B-B1DA-214B-A229-0CB8492B91A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267710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12810" rtl="0" eaLnBrk="1" latinLnBrk="0" hangingPunct="1">
      <a:defRPr sz="2100" kern="1200">
        <a:solidFill>
          <a:schemeClr val="tx1"/>
        </a:solidFill>
        <a:latin typeface="Frutiger Next LT W1G" pitchFamily="34" charset="0"/>
        <a:ea typeface="+mn-ea"/>
        <a:cs typeface="+mn-cs"/>
      </a:defRPr>
    </a:lvl1pPr>
    <a:lvl2pPr marL="812810" algn="l" defTabSz="812810" rtl="0" eaLnBrk="1" latinLnBrk="0" hangingPunct="1">
      <a:defRPr sz="2100" kern="1200">
        <a:solidFill>
          <a:schemeClr val="tx1"/>
        </a:solidFill>
        <a:latin typeface="Frutiger Next LT W1G" pitchFamily="34" charset="0"/>
        <a:ea typeface="+mn-ea"/>
        <a:cs typeface="+mn-cs"/>
      </a:defRPr>
    </a:lvl2pPr>
    <a:lvl3pPr marL="1625620" algn="l" defTabSz="812810" rtl="0" eaLnBrk="1" latinLnBrk="0" hangingPunct="1">
      <a:defRPr sz="2100" kern="1200">
        <a:solidFill>
          <a:schemeClr val="tx1"/>
        </a:solidFill>
        <a:latin typeface="Frutiger Next LT W1G" pitchFamily="34" charset="0"/>
        <a:ea typeface="+mn-ea"/>
        <a:cs typeface="+mn-cs"/>
      </a:defRPr>
    </a:lvl3pPr>
    <a:lvl4pPr marL="2438430" algn="l" defTabSz="812810" rtl="0" eaLnBrk="1" latinLnBrk="0" hangingPunct="1">
      <a:defRPr sz="2100" kern="1200">
        <a:solidFill>
          <a:schemeClr val="tx1"/>
        </a:solidFill>
        <a:latin typeface="Frutiger Next LT W1G" pitchFamily="34" charset="0"/>
        <a:ea typeface="+mn-ea"/>
        <a:cs typeface="+mn-cs"/>
      </a:defRPr>
    </a:lvl4pPr>
    <a:lvl5pPr marL="3251241" algn="l" defTabSz="812810" rtl="0" eaLnBrk="1" latinLnBrk="0" hangingPunct="1">
      <a:defRPr sz="2100" kern="1200">
        <a:solidFill>
          <a:schemeClr val="tx1"/>
        </a:solidFill>
        <a:latin typeface="Frutiger Next LT W1G" pitchFamily="34" charset="0"/>
        <a:ea typeface="+mn-ea"/>
        <a:cs typeface="+mn-cs"/>
      </a:defRPr>
    </a:lvl5pPr>
    <a:lvl6pPr marL="4064051" algn="l" defTabSz="81281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76861" algn="l" defTabSz="81281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689671" algn="l" defTabSz="81281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02481" algn="l" defTabSz="81281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0009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79400" y="1108075"/>
            <a:ext cx="9855200" cy="55435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1pPr>
            <a:lvl2pPr marL="1097040" indent="-421938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2pPr>
            <a:lvl3pPr marL="1687754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3pPr>
            <a:lvl4pPr marL="2362855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4pPr>
            <a:lvl5pPr marL="3037957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5pPr>
            <a:lvl6pPr marL="3713058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4388160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5063261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5738363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841534" eaLnBrk="1" fontAlgn="base" hangingPunct="1">
              <a:spcBef>
                <a:spcPct val="0"/>
              </a:spcBef>
              <a:spcAft>
                <a:spcPct val="0"/>
              </a:spcAft>
            </a:pPr>
            <a:fld id="{0E08CB51-E05E-4966-8FF5-9CFD8C1ABFC4}" type="slidenum">
              <a:rPr lang="en-US" altLang="ru-RU" sz="1800"/>
              <a:pPr defTabSz="841534"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altLang="ru-RU" sz="18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79400" y="1108075"/>
            <a:ext cx="9855200" cy="55435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1pPr>
            <a:lvl2pPr marL="1097040" indent="-421938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2pPr>
            <a:lvl3pPr marL="1687754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3pPr>
            <a:lvl4pPr marL="2362855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4pPr>
            <a:lvl5pPr marL="3037957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5pPr>
            <a:lvl6pPr marL="3713058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4388160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5063261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5738363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841534" eaLnBrk="1" fontAlgn="base" hangingPunct="1">
              <a:spcBef>
                <a:spcPct val="0"/>
              </a:spcBef>
              <a:spcAft>
                <a:spcPct val="0"/>
              </a:spcAft>
            </a:pPr>
            <a:fld id="{0E08CB51-E05E-4966-8FF5-9CFD8C1ABFC4}" type="slidenum">
              <a:rPr lang="en-US" altLang="ru-RU" sz="1800"/>
              <a:pPr defTabSz="841534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ru-RU" sz="18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-279400" y="1108075"/>
            <a:ext cx="9855200" cy="55435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1pPr>
            <a:lvl2pPr marL="1097040" indent="-421938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2pPr>
            <a:lvl3pPr marL="1687754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3pPr>
            <a:lvl4pPr marL="2362855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4pPr>
            <a:lvl5pPr marL="3037957" indent="-337551" eaLnBrk="0" hangingPunct="0">
              <a:spcBef>
                <a:spcPct val="30000"/>
              </a:spcBef>
              <a:defRPr sz="2200">
                <a:solidFill>
                  <a:schemeClr val="tx1"/>
                </a:solidFill>
                <a:latin typeface="Arial" charset="0"/>
              </a:defRPr>
            </a:lvl5pPr>
            <a:lvl6pPr marL="3713058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4388160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5063261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5738363" indent="-337551" defTabSz="841534" eaLnBrk="0" fontAlgn="base" hangingPunct="0">
              <a:spcBef>
                <a:spcPct val="3000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841534" eaLnBrk="1" fontAlgn="base" hangingPunct="1">
              <a:spcBef>
                <a:spcPct val="0"/>
              </a:spcBef>
              <a:spcAft>
                <a:spcPct val="0"/>
              </a:spcAft>
            </a:pPr>
            <a:fld id="{0E08CB51-E05E-4966-8FF5-9CFD8C1ABFC4}" type="slidenum">
              <a:rPr lang="en-US" altLang="ru-RU" sz="1800"/>
              <a:pPr defTabSz="841534"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ru-RU" sz="18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E9330B-B1DA-214B-A229-0CB8492B91A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426765"/>
            <a:ext cx="16257588" cy="4088336"/>
          </a:xfrm>
          <a:prstGeom prst="rect">
            <a:avLst/>
          </a:prstGeom>
          <a:gradFill>
            <a:gsLst>
              <a:gs pos="20000">
                <a:schemeClr val="bg1">
                  <a:alpha val="88000"/>
                </a:schemeClr>
              </a:gs>
              <a:gs pos="100000">
                <a:schemeClr val="bg1">
                  <a:alpha val="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2006" tIns="51003" rIns="102006" bIns="51003" anchor="ctr"/>
          <a:lstStyle/>
          <a:p>
            <a:pPr algn="ctr" defTabSz="906735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12881" y="3090723"/>
            <a:ext cx="9596241" cy="160678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3200" b="1" baseline="0">
                <a:solidFill>
                  <a:srgbClr val="0696D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>
                <a:solidFill>
                  <a:srgbClr val="0696D7"/>
                </a:solidFill>
              </a:rPr>
              <a:t>Title Slide: main title can extend over one or two lines</a:t>
            </a:r>
            <a:endParaRPr lang="en-US" dirty="0">
              <a:solidFill>
                <a:srgbClr val="0696D7"/>
              </a:solidFill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812885" y="4711735"/>
            <a:ext cx="9596237" cy="5712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3200" b="0" baseline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Presenter Name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812881" y="5282999"/>
            <a:ext cx="9596241" cy="406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2500" b="0" baseline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Presenter Title</a:t>
            </a:r>
            <a:endParaRPr lang="en-US" dirty="0"/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812881" y="5689600"/>
            <a:ext cx="9596241" cy="4066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None/>
              <a:defRPr sz="2500" b="0" baseline="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Twitter:</a:t>
            </a:r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5951418" y="8762274"/>
            <a:ext cx="4343400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450" dirty="0" smtClean="0">
                <a:latin typeface="Frutiger Next LT W1G" pitchFamily="34" charset="0"/>
                <a:cs typeface="Arial"/>
              </a:rPr>
              <a:t>Пишите в </a:t>
            </a:r>
            <a:r>
              <a:rPr lang="ru-RU" sz="1450" dirty="0" err="1" smtClean="0">
                <a:latin typeface="Frutiger Next LT W1G" pitchFamily="34" charset="0"/>
                <a:cs typeface="Arial"/>
              </a:rPr>
              <a:t>Twitter</a:t>
            </a:r>
            <a:r>
              <a:rPr lang="ru-RU" sz="1450" dirty="0" smtClean="0">
                <a:latin typeface="Frutiger Next LT W1G" pitchFamily="34" charset="0"/>
                <a:cs typeface="Arial"/>
              </a:rPr>
              <a:t> с тегом: #</a:t>
            </a:r>
            <a:r>
              <a:rPr lang="en-US" sz="1450" dirty="0" smtClean="0">
                <a:latin typeface="Frutiger Next LT W1G" pitchFamily="34" charset="0"/>
                <a:cs typeface="Arial"/>
              </a:rPr>
              <a:t>au</a:t>
            </a:r>
            <a:r>
              <a:rPr lang="ru-RU" sz="1450" dirty="0" smtClean="0">
                <a:latin typeface="Frutiger Next LT W1G" pitchFamily="34" charset="0"/>
                <a:cs typeface="Arial"/>
              </a:rPr>
              <a:t>ru2014</a:t>
            </a:r>
          </a:p>
        </p:txBody>
      </p:sp>
    </p:spTree>
    <p:extLst>
      <p:ext uri="{BB962C8B-B14F-4D97-AF65-F5344CB8AC3E}">
        <p14:creationId xmlns="" xmlns:p14="http://schemas.microsoft.com/office/powerpoint/2010/main" val="1390145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/Chapter Titl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89" y="2871264"/>
            <a:ext cx="16255999" cy="3162300"/>
          </a:xfrm>
          <a:prstGeom prst="rect">
            <a:avLst/>
          </a:prstGeom>
          <a:gradFill flip="none" rotWithShape="1">
            <a:gsLst>
              <a:gs pos="20000">
                <a:schemeClr val="bg2">
                  <a:alpha val="88000"/>
                </a:schemeClr>
              </a:gs>
              <a:gs pos="100000">
                <a:schemeClr val="bg2">
                  <a:alpha val="50000"/>
                </a:schemeClr>
              </a:gs>
            </a:gsLst>
            <a:lin ang="0" scaled="1"/>
            <a:tileRect/>
          </a:gradFill>
        </p:spPr>
        <p:txBody>
          <a:bodyPr vert="horz" lIns="0" tIns="0" rIns="0" bIns="0" anchor="ctr" anchorCtr="0"/>
          <a:lstStyle>
            <a:lvl1pPr marL="822960" algn="l">
              <a:defRPr sz="6000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Section/chapter title slide</a:t>
            </a:r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9379" y="8011208"/>
            <a:ext cx="15955485" cy="464783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>
              <a:buNone/>
              <a:defRPr lang="en-US" sz="1100" smtClean="0">
                <a:solidFill>
                  <a:schemeClr val="bg1">
                    <a:lumMod val="65000"/>
                  </a:schemeClr>
                </a:solidFill>
                <a:latin typeface="Frutiger Next LT W1G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Image credit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44998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0"/>
            <a:ext cx="16257588" cy="8610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400" b="1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Keyword </a:t>
            </a:r>
            <a:br>
              <a:rPr lang="en-US" dirty="0" smtClean="0"/>
            </a:br>
            <a:r>
              <a:rPr lang="en-US" dirty="0" smtClean="0"/>
              <a:t>slide</a:t>
            </a:r>
          </a:p>
        </p:txBody>
      </p:sp>
    </p:spTree>
    <p:extLst>
      <p:ext uri="{BB962C8B-B14F-4D97-AF65-F5344CB8AC3E}">
        <p14:creationId xmlns="" xmlns:p14="http://schemas.microsoft.com/office/powerpoint/2010/main" val="32693400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(1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12880" y="1921718"/>
            <a:ext cx="14631908" cy="63563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609608" indent="-502920">
              <a:buClr>
                <a:schemeClr val="accent4"/>
              </a:buClr>
              <a:buSzPct val="100000"/>
              <a:buFont typeface="Wingdings" charset="2"/>
              <a:buChar char="§"/>
              <a:defRPr sz="3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320817" indent="-457200">
              <a:buClr>
                <a:schemeClr val="accent4"/>
              </a:buClr>
              <a:buSzPct val="100000"/>
              <a:buFont typeface="Wingdings" charset="2"/>
              <a:buChar char="§"/>
              <a:defRPr sz="25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2032025" indent="-411480">
              <a:buClr>
                <a:schemeClr val="accent4"/>
              </a:buClr>
              <a:buSzPct val="100000"/>
              <a:buFont typeface="Wingdings" charset="2"/>
              <a:buChar char="§"/>
              <a:defRPr sz="2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2844836" indent="-365760">
              <a:buClr>
                <a:schemeClr val="accent4"/>
              </a:buClr>
              <a:buSzPct val="100000"/>
              <a:buFont typeface="Wingdings" charset="2"/>
              <a:buChar char="§"/>
              <a:defRPr sz="19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3657646" indent="-320040">
              <a:buClr>
                <a:schemeClr val="accent4"/>
              </a:buClr>
              <a:buSzPct val="100000"/>
              <a:buFont typeface="Wingdings" charset="2"/>
              <a:buChar char="§"/>
              <a:defRPr sz="17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2880" y="366185"/>
            <a:ext cx="14631829" cy="1524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9000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(2 colum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12880" y="366185"/>
            <a:ext cx="14631829" cy="1524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4500"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7"/>
          </p:nvPr>
        </p:nvSpPr>
        <p:spPr>
          <a:xfrm>
            <a:off x="812880" y="1890186"/>
            <a:ext cx="7183257" cy="63563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en-US" sz="3200" dirty="0" smtClean="0">
                <a:latin typeface="Arial" pitchFamily="34" charset="0"/>
                <a:cs typeface="Arial" pitchFamily="34" charset="0"/>
              </a:defRPr>
            </a:lvl1pPr>
            <a:lvl2pPr>
              <a:defRPr lang="en-US" sz="2500" dirty="0" smtClean="0">
                <a:latin typeface="Arial" pitchFamily="34" charset="0"/>
                <a:cs typeface="Arial" pitchFamily="34" charset="0"/>
              </a:defRPr>
            </a:lvl2pPr>
            <a:lvl3pPr>
              <a:defRPr lang="en-US" sz="2200" dirty="0" smtClean="0">
                <a:latin typeface="Arial" pitchFamily="34" charset="0"/>
                <a:cs typeface="Arial" pitchFamily="34" charset="0"/>
              </a:defRPr>
            </a:lvl3pPr>
            <a:lvl4pPr>
              <a:defRPr lang="en-US" sz="1900" dirty="0" smtClean="0">
                <a:latin typeface="Arial" pitchFamily="34" charset="0"/>
                <a:cs typeface="Arial" pitchFamily="34" charset="0"/>
              </a:defRPr>
            </a:lvl4pPr>
            <a:lvl5pPr>
              <a:defRPr lang="en-US" sz="1700" dirty="0">
                <a:latin typeface="Arial" pitchFamily="34" charset="0"/>
                <a:cs typeface="Arial" pitchFamily="34" charset="0"/>
              </a:defRPr>
            </a:lvl5pPr>
          </a:lstStyle>
          <a:p>
            <a:pPr marL="609608" lvl="0" indent="-502920">
              <a:buClr>
                <a:schemeClr val="accent4"/>
              </a:buClr>
              <a:buSzPct val="100000"/>
            </a:pPr>
            <a:r>
              <a:rPr lang="en-US" dirty="0" smtClean="0"/>
              <a:t>Click to edit Master text styles</a:t>
            </a:r>
          </a:p>
          <a:p>
            <a:pPr lvl="1" indent="-457200">
              <a:buClr>
                <a:schemeClr val="accent4"/>
              </a:buClr>
              <a:buSzPct val="100000"/>
            </a:pPr>
            <a:r>
              <a:rPr lang="en-US" dirty="0" smtClean="0"/>
              <a:t>Second level</a:t>
            </a:r>
          </a:p>
          <a:p>
            <a:pPr lvl="2" indent="-411480">
              <a:buClr>
                <a:schemeClr val="accent4"/>
              </a:buClr>
              <a:buSzPct val="100000"/>
            </a:pPr>
            <a:r>
              <a:rPr lang="en-US" dirty="0" smtClean="0"/>
              <a:t>Third level</a:t>
            </a:r>
          </a:p>
          <a:p>
            <a:pPr lvl="3" indent="-365760">
              <a:buClr>
                <a:schemeClr val="accent4"/>
              </a:buClr>
              <a:buSzPct val="100000"/>
            </a:pPr>
            <a:r>
              <a:rPr lang="en-US" dirty="0" smtClean="0"/>
              <a:t>Fourth level</a:t>
            </a:r>
          </a:p>
          <a:p>
            <a:pPr lvl="4" indent="-320040">
              <a:buClr>
                <a:schemeClr val="accent4"/>
              </a:buClr>
              <a:buSzPct val="100000"/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8"/>
          </p:nvPr>
        </p:nvSpPr>
        <p:spPr>
          <a:xfrm>
            <a:off x="8261452" y="1890186"/>
            <a:ext cx="7183257" cy="635637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en-US" sz="3200" dirty="0" smtClean="0">
                <a:latin typeface="Arial" pitchFamily="34" charset="0"/>
                <a:cs typeface="Arial" pitchFamily="34" charset="0"/>
              </a:defRPr>
            </a:lvl1pPr>
            <a:lvl2pPr>
              <a:defRPr lang="en-US" sz="2500" dirty="0" smtClean="0">
                <a:latin typeface="Arial" pitchFamily="34" charset="0"/>
                <a:cs typeface="Arial" pitchFamily="34" charset="0"/>
              </a:defRPr>
            </a:lvl2pPr>
            <a:lvl3pPr>
              <a:defRPr lang="en-US" sz="2200" dirty="0" smtClean="0">
                <a:latin typeface="Arial" pitchFamily="34" charset="0"/>
                <a:cs typeface="Arial" pitchFamily="34" charset="0"/>
              </a:defRPr>
            </a:lvl3pPr>
            <a:lvl4pPr>
              <a:defRPr lang="en-US" sz="1900" dirty="0" smtClean="0">
                <a:latin typeface="Arial" pitchFamily="34" charset="0"/>
                <a:cs typeface="Arial" pitchFamily="34" charset="0"/>
              </a:defRPr>
            </a:lvl4pPr>
            <a:lvl5pPr>
              <a:defRPr lang="en-US" sz="1700" dirty="0">
                <a:latin typeface="Arial" pitchFamily="34" charset="0"/>
                <a:cs typeface="Arial" pitchFamily="34" charset="0"/>
              </a:defRPr>
            </a:lvl5pPr>
          </a:lstStyle>
          <a:p>
            <a:pPr marL="609608" lvl="0" indent="-502920">
              <a:buClr>
                <a:schemeClr val="accent4"/>
              </a:buClr>
              <a:buSzPct val="100000"/>
            </a:pPr>
            <a:r>
              <a:rPr lang="en-US" dirty="0" smtClean="0"/>
              <a:t>Click to edit Master text styles</a:t>
            </a:r>
          </a:p>
          <a:p>
            <a:pPr lvl="1" indent="-457200">
              <a:buClr>
                <a:schemeClr val="accent4"/>
              </a:buClr>
              <a:buSzPct val="100000"/>
            </a:pPr>
            <a:r>
              <a:rPr lang="en-US" dirty="0" smtClean="0"/>
              <a:t>Second level</a:t>
            </a:r>
          </a:p>
          <a:p>
            <a:pPr lvl="2" indent="-411480">
              <a:buClr>
                <a:schemeClr val="accent4"/>
              </a:buClr>
              <a:buSzPct val="100000"/>
            </a:pPr>
            <a:r>
              <a:rPr lang="en-US" dirty="0" smtClean="0"/>
              <a:t>Third level</a:t>
            </a:r>
          </a:p>
          <a:p>
            <a:pPr lvl="3" indent="-365760">
              <a:buClr>
                <a:schemeClr val="accent4"/>
              </a:buClr>
              <a:buSzPct val="100000"/>
            </a:pPr>
            <a:r>
              <a:rPr lang="en-US" dirty="0" smtClean="0"/>
              <a:t>Fourth level</a:t>
            </a:r>
          </a:p>
          <a:p>
            <a:pPr lvl="4" indent="-320040">
              <a:buClr>
                <a:schemeClr val="accent4"/>
              </a:buClr>
              <a:buSzPct val="100000"/>
            </a:pPr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313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1373" y="1890186"/>
            <a:ext cx="7183336" cy="2880986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4"/>
              </a:buClr>
              <a:buNone/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12880" y="366185"/>
            <a:ext cx="14631829" cy="1524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450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8261373" y="4802704"/>
            <a:ext cx="7183336" cy="230952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Frutiger Next LT W1G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Image credit line goes here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7"/>
          </p:nvPr>
        </p:nvSpPr>
        <p:spPr>
          <a:xfrm>
            <a:off x="812880" y="1890186"/>
            <a:ext cx="7183257" cy="63563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lang="en-US" sz="3200" dirty="0" smtClean="0">
                <a:latin typeface="Arial" pitchFamily="34" charset="0"/>
                <a:cs typeface="Arial" pitchFamily="34" charset="0"/>
              </a:defRPr>
            </a:lvl1pPr>
            <a:lvl2pPr>
              <a:defRPr lang="en-US" sz="2500" dirty="0" smtClean="0">
                <a:latin typeface="Arial" pitchFamily="34" charset="0"/>
                <a:cs typeface="Arial" pitchFamily="34" charset="0"/>
              </a:defRPr>
            </a:lvl2pPr>
            <a:lvl3pPr>
              <a:defRPr lang="en-US" sz="2200" dirty="0" smtClean="0">
                <a:latin typeface="Arial" pitchFamily="34" charset="0"/>
                <a:cs typeface="Arial" pitchFamily="34" charset="0"/>
              </a:defRPr>
            </a:lvl3pPr>
            <a:lvl4pPr>
              <a:defRPr lang="en-US" sz="1900" dirty="0" smtClean="0">
                <a:latin typeface="Arial" pitchFamily="34" charset="0"/>
                <a:cs typeface="Arial" pitchFamily="34" charset="0"/>
              </a:defRPr>
            </a:lvl4pPr>
            <a:lvl5pPr>
              <a:defRPr lang="en-US" sz="1700" dirty="0">
                <a:latin typeface="Arial" pitchFamily="34" charset="0"/>
                <a:cs typeface="Arial" pitchFamily="34" charset="0"/>
              </a:defRPr>
            </a:lvl5pPr>
          </a:lstStyle>
          <a:p>
            <a:pPr marL="609608" lvl="0" indent="-502920">
              <a:buClr>
                <a:schemeClr val="accent4"/>
              </a:buClr>
              <a:buSzPct val="100000"/>
            </a:pPr>
            <a:r>
              <a:rPr lang="en-US" dirty="0" smtClean="0"/>
              <a:t>Click to edit Master text styles</a:t>
            </a:r>
          </a:p>
          <a:p>
            <a:pPr lvl="1" indent="-457200">
              <a:buClr>
                <a:schemeClr val="accent4"/>
              </a:buClr>
              <a:buSzPct val="100000"/>
            </a:pPr>
            <a:r>
              <a:rPr lang="en-US" dirty="0" smtClean="0"/>
              <a:t>Second level</a:t>
            </a:r>
          </a:p>
          <a:p>
            <a:pPr lvl="2" indent="-411480">
              <a:buClr>
                <a:schemeClr val="accent4"/>
              </a:buClr>
              <a:buSzPct val="100000"/>
            </a:pPr>
            <a:r>
              <a:rPr lang="en-US" dirty="0" smtClean="0"/>
              <a:t>Third level</a:t>
            </a:r>
          </a:p>
          <a:p>
            <a:pPr lvl="3" indent="-365760">
              <a:buClr>
                <a:schemeClr val="accent4"/>
              </a:buClr>
              <a:buSzPct val="100000"/>
            </a:pPr>
            <a:r>
              <a:rPr lang="en-US" dirty="0" smtClean="0"/>
              <a:t>Fourth level</a:t>
            </a:r>
          </a:p>
          <a:p>
            <a:pPr lvl="4" indent="-320040">
              <a:buClr>
                <a:schemeClr val="accent4"/>
              </a:buClr>
              <a:buSzPct val="100000"/>
            </a:pPr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8"/>
          </p:nvPr>
        </p:nvSpPr>
        <p:spPr>
          <a:xfrm>
            <a:off x="8261373" y="5136888"/>
            <a:ext cx="7183336" cy="2880986"/>
          </a:xfrm>
          <a:prstGeom prst="rect">
            <a:avLst/>
          </a:prstGeom>
        </p:spPr>
        <p:txBody>
          <a:bodyPr vert="horz"/>
          <a:lstStyle>
            <a:lvl1pPr marL="0" indent="0">
              <a:buClr>
                <a:schemeClr val="accent4"/>
              </a:buClr>
              <a:buNone/>
              <a:defRPr sz="3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8261373" y="8049406"/>
            <a:ext cx="7183336" cy="230952"/>
          </a:xfrm>
          <a:prstGeom prst="rect">
            <a:avLst/>
          </a:prstGeom>
        </p:spPr>
        <p:txBody>
          <a:bodyPr vert="horz" lIns="0" tIns="0" rIns="0" bIns="0" anchor="b"/>
          <a:lstStyle>
            <a:lvl1pPr marL="0" indent="0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  <a:latin typeface="Frutiger Next LT W1G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Image credit line goes here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2545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816" y="365760"/>
            <a:ext cx="14696861" cy="1328305"/>
          </a:xfrm>
          <a:prstGeom prst="rect">
            <a:avLst/>
          </a:prstGeom>
        </p:spPr>
        <p:txBody>
          <a:bodyPr lIns="0" tIns="0" rIns="0" bIns="0"/>
          <a:lstStyle>
            <a:lvl1pPr>
              <a:defRPr baseline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75440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047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0">
          <a:gsLst>
            <a:gs pos="0">
              <a:schemeClr val="bg1"/>
            </a:gs>
            <a:gs pos="100000">
              <a:schemeClr val="bg1">
                <a:lumMod val="65000"/>
                <a:alpha val="56000"/>
              </a:schemeClr>
            </a:gs>
            <a:gs pos="55000">
              <a:schemeClr val="bg1">
                <a:lumMod val="9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636000"/>
            <a:ext cx="16257588" cy="508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4" descr="autodesk_logo_color_black_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5288" y="8751888"/>
            <a:ext cx="1695450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8699010"/>
            <a:ext cx="3492790" cy="39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9843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90" r:id="rId2"/>
    <p:sldLayoutId id="2147483691" r:id="rId3"/>
    <p:sldLayoutId id="2147483686" r:id="rId4"/>
    <p:sldLayoutId id="2147483687" r:id="rId5"/>
    <p:sldLayoutId id="2147483688" r:id="rId6"/>
    <p:sldLayoutId id="214748368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812810" rtl="0" eaLnBrk="1" latinLnBrk="0" hangingPunct="1">
        <a:spcBef>
          <a:spcPct val="0"/>
        </a:spcBef>
        <a:buNone/>
        <a:defRPr sz="4500" b="1" i="0" kern="1200" baseline="0">
          <a:solidFill>
            <a:srgbClr val="1B58A8"/>
          </a:solidFill>
          <a:latin typeface="Frutiger Next LT W1G"/>
          <a:ea typeface="+mj-ea"/>
          <a:cs typeface="Frutiger Next LT W1G"/>
        </a:defRPr>
      </a:lvl1pPr>
    </p:titleStyle>
    <p:bodyStyle>
      <a:lvl1pPr marL="685800" indent="-685800" algn="l" defTabSz="812810" rtl="0" eaLnBrk="1" latinLnBrk="0" hangingPunct="1">
        <a:spcBef>
          <a:spcPts val="0"/>
        </a:spcBef>
        <a:buFont typeface="Wingdings" charset="2"/>
        <a:buChar char="§"/>
        <a:defRPr sz="4500" b="0" i="0" kern="1200" baseline="0">
          <a:solidFill>
            <a:schemeClr val="tx1"/>
          </a:solidFill>
          <a:latin typeface="Frutiger Next LT W1G"/>
          <a:ea typeface="+mn-ea"/>
          <a:cs typeface="Frutiger Next LT W1G"/>
        </a:defRPr>
      </a:lvl1pPr>
      <a:lvl2pPr marL="1320817" indent="-508006" algn="l" defTabSz="812810" rtl="0" eaLnBrk="1" latinLnBrk="0" hangingPunct="1">
        <a:spcBef>
          <a:spcPct val="20000"/>
        </a:spcBef>
        <a:buFont typeface="Wingdings" charset="2"/>
        <a:buChar char="§"/>
        <a:defRPr sz="3600" b="0" i="0" kern="1200">
          <a:solidFill>
            <a:schemeClr val="tx1"/>
          </a:solidFill>
          <a:latin typeface="Frutiger Next LT W1G"/>
          <a:ea typeface="+mn-ea"/>
          <a:cs typeface="Frutiger Next LT W1G"/>
        </a:defRPr>
      </a:lvl2pPr>
      <a:lvl3pPr marL="2032025" indent="-406405" algn="l" defTabSz="812810" rtl="0" eaLnBrk="1" latinLnBrk="0" hangingPunct="1">
        <a:spcBef>
          <a:spcPct val="20000"/>
        </a:spcBef>
        <a:buFont typeface="Wingdings" charset="2"/>
        <a:buChar char="§"/>
        <a:defRPr sz="3200" b="0" i="0" kern="1200">
          <a:solidFill>
            <a:schemeClr val="tx1"/>
          </a:solidFill>
          <a:latin typeface="Frutiger Next LT W1G"/>
          <a:ea typeface="+mn-ea"/>
          <a:cs typeface="Frutiger Next LT W1G"/>
        </a:defRPr>
      </a:lvl3pPr>
      <a:lvl4pPr marL="2844836" indent="-406405" algn="l" defTabSz="812810" rtl="0" eaLnBrk="1" latinLnBrk="0" hangingPunct="1">
        <a:spcBef>
          <a:spcPct val="20000"/>
        </a:spcBef>
        <a:buFont typeface="Wingdings" charset="2"/>
        <a:buChar char="§"/>
        <a:defRPr sz="2700" b="0" i="0" kern="1200">
          <a:solidFill>
            <a:schemeClr val="tx1"/>
          </a:solidFill>
          <a:latin typeface="Frutiger Next LT W1G"/>
          <a:ea typeface="+mn-ea"/>
          <a:cs typeface="Frutiger Next LT W1G"/>
        </a:defRPr>
      </a:lvl4pPr>
      <a:lvl5pPr marL="3657646" indent="-406405" algn="l" defTabSz="812810" rtl="0" eaLnBrk="1" latinLnBrk="0" hangingPunct="1">
        <a:spcBef>
          <a:spcPct val="20000"/>
        </a:spcBef>
        <a:buFont typeface="Wingdings" charset="2"/>
        <a:buChar char="§"/>
        <a:defRPr sz="2400" b="0" i="0" kern="1200">
          <a:solidFill>
            <a:schemeClr val="tx1"/>
          </a:solidFill>
          <a:latin typeface="Frutiger Next LT W1G"/>
          <a:ea typeface="+mn-ea"/>
          <a:cs typeface="Frutiger Next LT W1G"/>
        </a:defRPr>
      </a:lvl5pPr>
      <a:lvl6pPr marL="4470456" indent="-406405" algn="l" defTabSz="81281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81281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81281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812810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81281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autodesk_logo_large_16x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3825" y="3343275"/>
            <a:ext cx="8637588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92764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81000" indent="-381000" algn="l" defTabSz="5095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28675" indent="-317500" algn="l" defTabSz="5095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274763" indent="-254000" algn="l" defTabSz="509588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784350" indent="-254000" algn="l" defTabSz="509588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293938" indent="-254000" algn="l" defTabSz="509588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805175" indent="-255016" algn="l" defTabSz="51003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5206" indent="-255016" algn="l" defTabSz="51003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5239" indent="-255016" algn="l" defTabSz="51003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5270" indent="-255016" algn="l" defTabSz="51003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0032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063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0096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0127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0159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0191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70222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80255" algn="l" defTabSz="51003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-cis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10"/>
          </p:nvPr>
        </p:nvSpPr>
        <p:spPr>
          <a:xfrm>
            <a:off x="812881" y="3090723"/>
            <a:ext cx="14587540" cy="1606783"/>
          </a:xfrm>
        </p:spPr>
        <p:txBody>
          <a:bodyPr/>
          <a:lstStyle/>
          <a:p>
            <a:r>
              <a:rPr lang="ru-RU" dirty="0" smtClean="0"/>
              <a:t>Возможности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LISP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CAD-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менеджера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812885" y="4711735"/>
            <a:ext cx="14587534" cy="571263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Кулик Алексей Анатольевич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812881" y="5282999"/>
            <a:ext cx="14587540" cy="406601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Главный специалист САПР | ГКУ «НИПЦ  Генплана СПб»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088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Изменение путей поддержки (</a:t>
            </a:r>
            <a:r>
              <a:rPr lang="en-US" sz="3200" dirty="0" err="1" smtClean="0">
                <a:latin typeface="Arial" pitchFamily="34" charset="0"/>
              </a:rPr>
              <a:t>SupportPath</a:t>
            </a:r>
            <a:r>
              <a:rPr lang="en-US" sz="3200" dirty="0" smtClean="0">
                <a:latin typeface="Arial" pitchFamily="34" charset="0"/>
              </a:rPr>
              <a:t>)</a:t>
            </a:r>
            <a:endParaRPr lang="ru-RU" sz="3200" dirty="0" smtClean="0">
              <a:latin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</a:rPr>
              <a:t>Загрузка сторонних приложений </a:t>
            </a:r>
            <a:r>
              <a:rPr lang="en-US" sz="3200" dirty="0" err="1" smtClean="0">
                <a:latin typeface="Arial" pitchFamily="34" charset="0"/>
              </a:rPr>
              <a:t>arx</a:t>
            </a:r>
            <a:r>
              <a:rPr lang="en-US" sz="3200" dirty="0" smtClean="0">
                <a:latin typeface="Arial" pitchFamily="34" charset="0"/>
              </a:rPr>
              <a:t>, .NET</a:t>
            </a:r>
          </a:p>
          <a:p>
            <a:r>
              <a:rPr lang="ru-RU" sz="3200" dirty="0" err="1" smtClean="0">
                <a:latin typeface="Arial" pitchFamily="34" charset="0"/>
              </a:rPr>
              <a:t>Подгрузка</a:t>
            </a:r>
            <a:r>
              <a:rPr lang="ru-RU" sz="3200" dirty="0" smtClean="0">
                <a:latin typeface="Arial" pitchFamily="34" charset="0"/>
              </a:rPr>
              <a:t> частичного меню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Настройка </a:t>
            </a:r>
            <a:r>
              <a:rPr lang="en-US" dirty="0" smtClean="0">
                <a:latin typeface="Arial" pitchFamily="34" charset="0"/>
              </a:rPr>
              <a:t>AutoCAD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Компиляция кода</a:t>
            </a:r>
          </a:p>
          <a:p>
            <a:r>
              <a:rPr lang="ru-RU" sz="3200" dirty="0" smtClean="0">
                <a:latin typeface="Arial" pitchFamily="34" charset="0"/>
              </a:rPr>
              <a:t>Быстродействие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Быстродействие и защита кода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Вызов внешних приложений на примере Блокнота</a:t>
            </a:r>
            <a:endParaRPr lang="en-US" sz="3200" dirty="0" smtClean="0">
              <a:latin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</a:rPr>
              <a:t>Список внешних приложений практически неограничен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Работа со сторонними приложениями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Хранение данных</a:t>
            </a:r>
          </a:p>
          <a:p>
            <a:r>
              <a:rPr lang="ru-RU" sz="3200" dirty="0" smtClean="0">
                <a:latin typeface="Arial" pitchFamily="34" charset="0"/>
              </a:rPr>
              <a:t>Чтение данных</a:t>
            </a:r>
          </a:p>
          <a:p>
            <a:r>
              <a:rPr lang="ru-RU" sz="3200" dirty="0" smtClean="0">
                <a:latin typeface="Arial" pitchFamily="34" charset="0"/>
              </a:rPr>
              <a:t>Модификация данных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Работа с реестром </a:t>
            </a:r>
            <a:r>
              <a:rPr lang="en-US" dirty="0" smtClean="0">
                <a:latin typeface="Arial" pitchFamily="34" charset="0"/>
              </a:rPr>
              <a:t>Windows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Упрощение работы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CAD-</a:t>
            </a: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менеджеров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Соблюдение фирменных стандартов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Минимальные затраты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Сложность нарушения или игнорирования</a:t>
            </a:r>
            <a:endParaRPr lang="en-US" altLang="ru-RU" sz="2500" dirty="0" smtClean="0">
              <a:latin typeface="Arial" charset="0"/>
              <a:cs typeface="Arial" charset="0"/>
            </a:endParaRP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dirty="0" smtClean="0">
                <a:solidFill>
                  <a:srgbClr val="0696D7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Вспомним глобальные цели</a:t>
            </a:r>
            <a:endParaRPr lang="en-US" altLang="ru-RU" dirty="0" smtClean="0">
              <a:solidFill>
                <a:srgbClr val="0696D7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728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12800" y="1922463"/>
          <a:ext cx="14631988" cy="597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994"/>
                <a:gridCol w="73159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LISP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.NET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Не зависит от версии и разрядности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500" baseline="0" dirty="0" smtClean="0">
                          <a:latin typeface="Arial" pitchFamily="34" charset="0"/>
                          <a:cs typeface="Arial" pitchFamily="34" charset="0"/>
                        </a:rPr>
                        <a:t>AutoCAD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Зависит от версии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AutoCAD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(по крайней мере в трехлетнем цикле)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Интерфейс – только </a:t>
                      </a:r>
                      <a:r>
                        <a:rPr lang="ru-RU" sz="2500" dirty="0" err="1" smtClean="0">
                          <a:latin typeface="Arial" pitchFamily="34" charset="0"/>
                          <a:cs typeface="Arial" pitchFamily="34" charset="0"/>
                        </a:rPr>
                        <a:t>ком.строка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 и диалоги. И разработать их не совсе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м просто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Мощнейшая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библиотека для разработки практически любого интерфейса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Отладка и изменение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кода может идти прямо во время выполнения. Но отладка не является простой задачей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Отладка и изменение кода во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время выполнения стали возможны только в </a:t>
                      </a:r>
                      <a:r>
                        <a:rPr lang="en-US" sz="2500" baseline="0" dirty="0" smtClean="0">
                          <a:latin typeface="Arial" pitchFamily="34" charset="0"/>
                          <a:cs typeface="Arial" pitchFamily="34" charset="0"/>
                        </a:rPr>
                        <a:t>AutoCAD 2015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Многие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вещи (например, работа  с</a:t>
                      </a:r>
                      <a:r>
                        <a:rPr lang="en-US" sz="2500" baseline="0" dirty="0" smtClean="0">
                          <a:latin typeface="Arial" pitchFamily="34" charset="0"/>
                          <a:cs typeface="Arial" pitchFamily="34" charset="0"/>
                        </a:rPr>
                        <a:t> XML 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или строками) требуют отдельной разработки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Те же обработки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XML</a:t>
                      </a:r>
                      <a:r>
                        <a:rPr lang="en-US" sz="25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и строк встроены в </a:t>
                      </a:r>
                      <a:r>
                        <a:rPr lang="en-US" sz="2500" baseline="0" dirty="0" smtClean="0">
                          <a:latin typeface="Arial" pitchFamily="34" charset="0"/>
                          <a:cs typeface="Arial" pitchFamily="34" charset="0"/>
                        </a:rPr>
                        <a:t>.NET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err="1" smtClean="0">
                          <a:latin typeface="Arial" pitchFamily="34" charset="0"/>
                          <a:cs typeface="Arial" pitchFamily="34" charset="0"/>
                        </a:rPr>
                        <a:t>Безтиповой</a:t>
                      </a:r>
                      <a:r>
                        <a:rPr lang="ru-RU" sz="2500" baseline="0" dirty="0" smtClean="0">
                          <a:latin typeface="Arial" pitchFamily="34" charset="0"/>
                          <a:cs typeface="Arial" pitchFamily="34" charset="0"/>
                        </a:rPr>
                        <a:t> язык, есть определенные трудности при разработке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Контроль типов данных обязателен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Достаточно узкая область применения: 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AutoCAD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 и все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AutoCAD, </a:t>
                      </a:r>
                      <a:r>
                        <a:rPr lang="en-US" sz="2500" dirty="0" err="1" smtClean="0">
                          <a:latin typeface="Arial" pitchFamily="34" charset="0"/>
                          <a:cs typeface="Arial" pitchFamily="34" charset="0"/>
                        </a:rPr>
                        <a:t>Revit</a:t>
                      </a:r>
                      <a:r>
                        <a:rPr lang="en-US" sz="2500" dirty="0" smtClean="0">
                          <a:latin typeface="Arial" pitchFamily="34" charset="0"/>
                          <a:cs typeface="Arial" pitchFamily="34" charset="0"/>
                        </a:rPr>
                        <a:t>, Inventor, </a:t>
                      </a:r>
                      <a:r>
                        <a:rPr lang="ru-RU" sz="2500" dirty="0" smtClean="0">
                          <a:latin typeface="Arial" pitchFamily="34" charset="0"/>
                          <a:cs typeface="Arial" pitchFamily="34" charset="0"/>
                        </a:rPr>
                        <a:t>сторонние приложения…</a:t>
                      </a:r>
                      <a:endParaRPr lang="ru-RU" sz="25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Сравнение </a:t>
            </a:r>
            <a:r>
              <a:rPr lang="en-US" dirty="0" smtClean="0">
                <a:latin typeface="Arial" pitchFamily="34" charset="0"/>
              </a:rPr>
              <a:t>LISP </a:t>
            </a:r>
            <a:r>
              <a:rPr lang="ru-RU" dirty="0" smtClean="0">
                <a:latin typeface="Arial" pitchFamily="34" charset="0"/>
              </a:rPr>
              <a:t>и </a:t>
            </a:r>
            <a:r>
              <a:rPr lang="en-US" dirty="0" smtClean="0">
                <a:latin typeface="Arial" pitchFamily="34" charset="0"/>
              </a:rPr>
              <a:t>.NET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</a:rPr>
              <a:t>LISP</a:t>
            </a:r>
            <a:r>
              <a:rPr lang="ru-RU" sz="3200" dirty="0" smtClean="0">
                <a:latin typeface="Arial" pitchFamily="34" charset="0"/>
              </a:rPr>
              <a:t> простой язык</a:t>
            </a:r>
          </a:p>
          <a:p>
            <a:r>
              <a:rPr lang="ru-RU" sz="3200" dirty="0" smtClean="0">
                <a:latin typeface="Arial" pitchFamily="34" charset="0"/>
              </a:rPr>
              <a:t>Быстрое внесение изменений в код</a:t>
            </a:r>
          </a:p>
          <a:p>
            <a:r>
              <a:rPr lang="ru-RU" sz="3200" dirty="0" smtClean="0">
                <a:latin typeface="Arial" pitchFamily="34" charset="0"/>
              </a:rPr>
              <a:t>В некоторых вопросах возможности </a:t>
            </a:r>
            <a:r>
              <a:rPr lang="en-US" sz="3200" dirty="0" smtClean="0">
                <a:latin typeface="Arial" pitchFamily="34" charset="0"/>
              </a:rPr>
              <a:t>LISP’</a:t>
            </a:r>
            <a:r>
              <a:rPr lang="ru-RU" sz="3200" dirty="0" smtClean="0">
                <a:latin typeface="Arial" pitchFamily="34" charset="0"/>
              </a:rPr>
              <a:t>а ограничены</a:t>
            </a:r>
          </a:p>
          <a:p>
            <a:r>
              <a:rPr lang="en-US" sz="3200" dirty="0" smtClean="0">
                <a:latin typeface="Arial" pitchFamily="34" charset="0"/>
              </a:rPr>
              <a:t>.NET </a:t>
            </a:r>
            <a:r>
              <a:rPr lang="ru-RU" sz="3200" dirty="0" smtClean="0">
                <a:latin typeface="Arial" pitchFamily="34" charset="0"/>
              </a:rPr>
              <a:t>более перспективен</a:t>
            </a:r>
            <a:r>
              <a:rPr lang="en-US" sz="3200" dirty="0" smtClean="0">
                <a:latin typeface="Arial" pitchFamily="34" charset="0"/>
              </a:rPr>
              <a:t>;</a:t>
            </a:r>
            <a:r>
              <a:rPr lang="ru-RU" sz="3200" dirty="0" smtClean="0">
                <a:latin typeface="Arial" pitchFamily="34" charset="0"/>
              </a:rPr>
              <a:t> </a:t>
            </a:r>
            <a:r>
              <a:rPr lang="en-US" sz="3200" dirty="0" smtClean="0">
                <a:latin typeface="Arial" pitchFamily="34" charset="0"/>
              </a:rPr>
              <a:t>IDE </a:t>
            </a:r>
            <a:r>
              <a:rPr lang="ru-RU" sz="3200" dirty="0" smtClean="0">
                <a:latin typeface="Arial" pitchFamily="34" charset="0"/>
              </a:rPr>
              <a:t>более удобна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Подводя итоги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57650" y="5504723"/>
            <a:ext cx="874395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6000" dirty="0">
                <a:latin typeface="Frutiger Next LT W1G" pitchFamily="34" charset="0"/>
                <a:cs typeface="Arial"/>
              </a:rPr>
              <a:t>Пишите в </a:t>
            </a:r>
            <a:r>
              <a:rPr lang="ru-RU" sz="6000" dirty="0" err="1">
                <a:latin typeface="Frutiger Next LT W1G" pitchFamily="34" charset="0"/>
                <a:cs typeface="Arial"/>
              </a:rPr>
              <a:t>Twitter</a:t>
            </a:r>
            <a:r>
              <a:rPr lang="ru-RU" sz="6000" dirty="0">
                <a:latin typeface="Frutiger Next LT W1G" pitchFamily="34" charset="0"/>
                <a:cs typeface="Arial"/>
              </a:rPr>
              <a:t> с </a:t>
            </a:r>
            <a:r>
              <a:rPr lang="ru-RU" sz="6000" dirty="0" smtClean="0">
                <a:latin typeface="Frutiger Next LT W1G" pitchFamily="34" charset="0"/>
                <a:cs typeface="Arial"/>
              </a:rPr>
              <a:t>тегом</a:t>
            </a:r>
            <a:r>
              <a:rPr lang="en-US" sz="6000" dirty="0" smtClean="0">
                <a:latin typeface="Frutiger Next LT W1G" pitchFamily="34" charset="0"/>
                <a:cs typeface="Arial"/>
              </a:rPr>
              <a:t>: #auru2014</a:t>
            </a:r>
            <a:endParaRPr lang="en-US" sz="6000" dirty="0">
              <a:latin typeface="Frutiger Next LT W1G" pitchFamily="34" charset="0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70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Упрощение работы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CAD-</a:t>
            </a: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менеджеров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Соблюдение фирменных стандартов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Минимальные затраты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Сложность нарушения или игнорирования</a:t>
            </a:r>
            <a:endParaRPr lang="en-US" altLang="ru-RU" sz="2500" dirty="0" smtClean="0">
              <a:latin typeface="Arial" charset="0"/>
              <a:cs typeface="Arial" charset="0"/>
            </a:endParaRP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dirty="0" smtClean="0">
                <a:solidFill>
                  <a:srgbClr val="0696D7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Глобальные цели</a:t>
            </a:r>
            <a:endParaRPr lang="en-US" altLang="ru-RU" dirty="0" smtClean="0">
              <a:solidFill>
                <a:srgbClr val="0696D7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728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Настройка рабочих мест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ea typeface="Calibri" pitchFamily="34" charset="0"/>
                <a:cs typeface="Calibri" pitchFamily="34" charset="0"/>
              </a:rPr>
              <a:t>AutoCAD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Создание собственных команд</a:t>
            </a:r>
            <a:endParaRPr lang="en-US" altLang="ru-RU" sz="3200" dirty="0" smtClean="0">
              <a:latin typeface="Arial" charset="0"/>
              <a:cs typeface="Arial" charset="0"/>
            </a:endParaRP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latin typeface="Arial" charset="0"/>
                <a:ea typeface="Calibri" pitchFamily="34" charset="0"/>
                <a:cs typeface="Calibri" pitchFamily="34" charset="0"/>
              </a:rPr>
              <a:t>Внесение изменений в код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latin typeface="Arial" charset="0"/>
                <a:cs typeface="Arial" charset="0"/>
              </a:rPr>
              <a:t>Некоторые полезности</a:t>
            </a:r>
            <a:endParaRPr lang="en-US" altLang="ru-RU" sz="3200" dirty="0" smtClean="0">
              <a:latin typeface="Arial" charset="0"/>
              <a:cs typeface="Arial" charset="0"/>
            </a:endParaRP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Сравнение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LISP </a:t>
            </a: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и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.NET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Что день грядущий нам готовит?</a:t>
            </a:r>
            <a:endParaRPr lang="en-US" altLang="ru-RU" sz="3200" dirty="0" smtClean="0">
              <a:latin typeface="Arial" charset="0"/>
              <a:cs typeface="Arial" charset="0"/>
            </a:endParaRPr>
          </a:p>
        </p:txBody>
      </p:sp>
      <p:sp>
        <p:nvSpPr>
          <p:cNvPr id="8195" name="Title 2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altLang="ru-RU" dirty="0" smtClean="0">
                <a:solidFill>
                  <a:srgbClr val="0696D7"/>
                </a:solidFill>
                <a:latin typeface="Arial" charset="0"/>
                <a:ea typeface="Calibri" pitchFamily="34" charset="0"/>
                <a:cs typeface="Times New Roman" pitchFamily="18" charset="0"/>
              </a:rPr>
              <a:t>Цели мастер-класса</a:t>
            </a:r>
            <a:endParaRPr lang="en-US" altLang="ru-RU" dirty="0" smtClean="0">
              <a:solidFill>
                <a:srgbClr val="0696D7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7286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istory-acad.png" descr="E:\kulik\Clouds\Dropbox\AutodeskUniversity2014\Images\History-acad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9119" y="1890184"/>
            <a:ext cx="14628052" cy="119669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Экскурс в историю</a:t>
            </a:r>
            <a:endParaRPr lang="ru-RU" dirty="0">
              <a:latin typeface="Arial" pitchFamily="34" charset="0"/>
            </a:endParaRPr>
          </a:p>
        </p:txBody>
      </p:sp>
      <p:pic>
        <p:nvPicPr>
          <p:cNvPr id="6" name="History-acad_alisp.png" descr="E:\kulik\Clouds\Dropbox\AutodeskUniversity2014\Images\History-acad_alisp.png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05347" y="3086880"/>
            <a:ext cx="14624296" cy="971429"/>
          </a:xfrm>
          <a:prstGeom prst="rect">
            <a:avLst/>
          </a:prstGeom>
        </p:spPr>
      </p:pic>
      <p:pic>
        <p:nvPicPr>
          <p:cNvPr id="7" name="History-acad_objarx.png" descr="E:\kulik\Clouds\Dropbox\AutodeskUniversity2014\Images\History-acad_objarx.png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05347" y="4058309"/>
            <a:ext cx="14628064" cy="971429"/>
          </a:xfrm>
          <a:prstGeom prst="rect">
            <a:avLst/>
          </a:prstGeom>
        </p:spPr>
      </p:pic>
      <p:pic>
        <p:nvPicPr>
          <p:cNvPr id="8" name="History-acad_vba.png" descr="E:\kulik\Clouds\Dropbox\AutodeskUniversity2014\Images\History-acad_vba.png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05347" y="5029738"/>
            <a:ext cx="14628064" cy="971429"/>
          </a:xfrm>
          <a:prstGeom prst="rect">
            <a:avLst/>
          </a:prstGeom>
        </p:spPr>
      </p:pic>
      <p:pic>
        <p:nvPicPr>
          <p:cNvPr id="9" name="History-acad_vlisp.png" descr="E:\kulik\Clouds\Dropbox\AutodeskUniversity2014\Images\History-acad_vlisp.png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05347" y="6001167"/>
            <a:ext cx="14624296" cy="971429"/>
          </a:xfrm>
          <a:prstGeom prst="rect">
            <a:avLst/>
          </a:prstGeom>
        </p:spPr>
      </p:pic>
      <p:pic>
        <p:nvPicPr>
          <p:cNvPr id="10" name="History-acad_dotnet.png" descr="E:\kulik\Clouds\Dropbox\AutodeskUniversity2014\Images\History-acad_dotnet.png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809115" y="6972596"/>
            <a:ext cx="14620528" cy="97142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085850" y="3124004"/>
            <a:ext cx="1409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AutoLISP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86100" y="4058309"/>
            <a:ext cx="120967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ObjectARX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91300" y="5029738"/>
            <a:ext cx="85915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VBA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620000" y="6001167"/>
            <a:ext cx="7562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VisualLISP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115550" y="6972596"/>
            <a:ext cx="5067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ACAD .NET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Как загружается документ в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AutoCAD</a:t>
            </a:r>
            <a:endParaRPr lang="ru-RU" altLang="ru-RU" sz="3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Файлы меню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latin typeface="Arial" charset="0"/>
                <a:cs typeface="Arial" charset="0"/>
              </a:rPr>
              <a:t>Файлы </a:t>
            </a:r>
            <a:r>
              <a:rPr lang="en-US" altLang="ru-RU" sz="2500" dirty="0" smtClean="0">
                <a:latin typeface="Arial" charset="0"/>
                <a:cs typeface="Arial" charset="0"/>
              </a:rPr>
              <a:t>acad*.lsp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latin typeface="Arial" charset="0"/>
                <a:cs typeface="Arial" charset="0"/>
              </a:rPr>
              <a:t>Файлы </a:t>
            </a:r>
            <a:r>
              <a:rPr lang="en-US" altLang="ru-RU" sz="2500" dirty="0" smtClean="0">
                <a:latin typeface="Arial" charset="0"/>
                <a:cs typeface="Arial" charset="0"/>
              </a:rPr>
              <a:t>*.mnl</a:t>
            </a:r>
          </a:p>
          <a:p>
            <a:pPr marL="1320479" lvl="1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r>
              <a:rPr lang="ru-RU" altLang="ru-RU" sz="2500" dirty="0" smtClean="0">
                <a:latin typeface="Arial" charset="0"/>
                <a:cs typeface="Arial" charset="0"/>
              </a:rPr>
              <a:t>Перечень приложений из автозагрузки</a:t>
            </a: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endParaRPr lang="en-US" altLang="ru-RU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609270" indent="-456120" defTabSz="904680">
              <a:buClr>
                <a:srgbClr val="0696D7"/>
              </a:buClr>
              <a:buSzTx/>
              <a:buNone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Подробнее: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</a:t>
            </a: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  <a:hlinkClick r:id="rId3"/>
              </a:rPr>
              <a:t>www.adn-cis.org</a:t>
            </a:r>
            <a:endParaRPr lang="en-US" altLang="ru-RU" sz="3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609270" indent="-456120" defTabSz="904680">
              <a:buClr>
                <a:srgbClr val="0696D7"/>
              </a:buClr>
              <a:buSzTx/>
              <a:buFont typeface="Wingdings" pitchFamily="2" charset="2"/>
              <a:buChar char="§"/>
            </a:pPr>
            <a:endParaRPr lang="ru-RU" altLang="ru-RU" sz="3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171450" indent="0" algn="ctr" defTabSz="904680">
              <a:buClr>
                <a:srgbClr val="0696D7"/>
              </a:buClr>
              <a:buSzTx/>
              <a:buNone/>
            </a:pPr>
            <a:r>
              <a:rPr lang="en-US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AutoCAD</a:t>
            </a: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 можно почти полность</a:t>
            </a:r>
            <a:r>
              <a:rPr lang="ru-RU" altLang="ru-RU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ю перенастроить…</a:t>
            </a:r>
          </a:p>
          <a:p>
            <a:pPr marL="171450" indent="0" algn="ctr" defTabSz="904680">
              <a:buClr>
                <a:srgbClr val="0696D7"/>
              </a:buClr>
              <a:buSzTx/>
              <a:buNone/>
            </a:pPr>
            <a:r>
              <a:rPr lang="ru-RU" altLang="ru-RU" sz="32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… в момент загрузки чертежа!</a:t>
            </a:r>
            <a:endParaRPr lang="en-US" altLang="ru-RU" sz="32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marL="607320" indent="-501480" defTabSz="904680">
              <a:buClr>
                <a:srgbClr val="0696D7"/>
              </a:buClr>
              <a:buSzTx/>
              <a:buNone/>
            </a:pPr>
            <a:endParaRPr lang="en-US" altLang="ru-RU" sz="3200" dirty="0">
              <a:latin typeface="Arial" charset="0"/>
              <a:cs typeface="Arial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Как загружается </a:t>
            </a:r>
            <a:r>
              <a:rPr lang="en-US" dirty="0" err="1" smtClean="0">
                <a:latin typeface="Arial" pitchFamily="34" charset="0"/>
              </a:rPr>
              <a:t>dwg</a:t>
            </a:r>
            <a:r>
              <a:rPr lang="en-US" dirty="0" smtClean="0">
                <a:latin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</a:rPr>
              <a:t>в </a:t>
            </a:r>
            <a:r>
              <a:rPr lang="en-US" dirty="0" smtClean="0">
                <a:latin typeface="Arial" pitchFamily="34" charset="0"/>
              </a:rPr>
              <a:t>AutoCAD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Установка значений системных переменных</a:t>
            </a:r>
          </a:p>
          <a:p>
            <a:r>
              <a:rPr lang="ru-RU" sz="3200" dirty="0" smtClean="0">
                <a:latin typeface="Arial" pitchFamily="34" charset="0"/>
              </a:rPr>
              <a:t>Выполнение определенных команд</a:t>
            </a:r>
            <a:endParaRPr lang="en-US" sz="3200" dirty="0" smtClean="0">
              <a:latin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</a:rPr>
              <a:t>Проверим результаты</a:t>
            </a:r>
          </a:p>
          <a:p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Изменим файл </a:t>
            </a:r>
            <a:r>
              <a:rPr lang="en-US" dirty="0" smtClean="0">
                <a:latin typeface="Arial" pitchFamily="34" charset="0"/>
              </a:rPr>
              <a:t>acaddoc.lsp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>
                <a:latin typeface="Arial" pitchFamily="34" charset="0"/>
              </a:rPr>
              <a:t>…</a:t>
            </a:r>
            <a:r>
              <a:rPr lang="ru-RU" sz="3200" dirty="0" smtClean="0">
                <a:latin typeface="Arial" pitchFamily="34" charset="0"/>
              </a:rPr>
              <a:t>и внесем его загрузку в </a:t>
            </a:r>
            <a:r>
              <a:rPr lang="en-US" sz="3200" dirty="0" smtClean="0">
                <a:latin typeface="Arial" pitchFamily="34" charset="0"/>
              </a:rPr>
              <a:t>acaddoc.lsp</a:t>
            </a:r>
          </a:p>
          <a:p>
            <a:r>
              <a:rPr lang="ru-RU" sz="3200" dirty="0" smtClean="0">
                <a:latin typeface="Arial" pitchFamily="34" charset="0"/>
              </a:rPr>
              <a:t>Внесем изменения в свой </a:t>
            </a:r>
            <a:r>
              <a:rPr lang="en-US" sz="3200" dirty="0" err="1" smtClean="0">
                <a:latin typeface="Arial" pitchFamily="34" charset="0"/>
              </a:rPr>
              <a:t>lsp</a:t>
            </a:r>
            <a:endParaRPr lang="en-US" sz="3200" dirty="0" smtClean="0">
              <a:latin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</a:rPr>
              <a:t>Проверим результаты</a:t>
            </a:r>
            <a:endParaRPr lang="en-US" sz="3200" dirty="0" smtClean="0">
              <a:latin typeface="Arial" pitchFamily="34" charset="0"/>
            </a:endParaRPr>
          </a:p>
          <a:p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Создадим свой </a:t>
            </a:r>
            <a:r>
              <a:rPr lang="en-US" dirty="0" err="1" smtClean="0">
                <a:latin typeface="Arial" pitchFamily="34" charset="0"/>
              </a:rPr>
              <a:t>lsp</a:t>
            </a:r>
            <a:r>
              <a:rPr lang="en-US" dirty="0" smtClean="0">
                <a:latin typeface="Arial" pitchFamily="34" charset="0"/>
              </a:rPr>
              <a:t>…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Команда полной очистки файла</a:t>
            </a:r>
          </a:p>
          <a:p>
            <a:r>
              <a:rPr lang="ru-RU" sz="3200" dirty="0" smtClean="0">
                <a:latin typeface="Arial" pitchFamily="34" charset="0"/>
              </a:rPr>
              <a:t>Добавим проверку файла </a:t>
            </a:r>
            <a:r>
              <a:rPr lang="en-US" sz="3200" dirty="0" err="1" smtClean="0">
                <a:latin typeface="Arial" pitchFamily="34" charset="0"/>
              </a:rPr>
              <a:t>dwg</a:t>
            </a:r>
            <a:endParaRPr lang="en-US" sz="3200" dirty="0" smtClean="0">
              <a:latin typeface="Arial" pitchFamily="34" charset="0"/>
            </a:endParaRPr>
          </a:p>
          <a:p>
            <a:r>
              <a:rPr lang="ru-RU" sz="3200" dirty="0" smtClean="0">
                <a:latin typeface="Arial" pitchFamily="34" charset="0"/>
              </a:rPr>
              <a:t>Проверим результаты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Создание собственных команд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Arial" pitchFamily="34" charset="0"/>
              </a:rPr>
              <a:t>Реакторы – что это такое?</a:t>
            </a:r>
          </a:p>
          <a:p>
            <a:r>
              <a:rPr lang="ru-RU" sz="3200" dirty="0" smtClean="0">
                <a:latin typeface="Arial" pitchFamily="34" charset="0"/>
              </a:rPr>
              <a:t>Командные реакторы</a:t>
            </a:r>
            <a:r>
              <a:rPr lang="en-US" sz="3200" dirty="0" smtClean="0">
                <a:latin typeface="Arial" pitchFamily="34" charset="0"/>
              </a:rPr>
              <a:t> </a:t>
            </a:r>
            <a:r>
              <a:rPr lang="ru-RU" sz="3200" dirty="0" smtClean="0">
                <a:latin typeface="Arial" pitchFamily="34" charset="0"/>
              </a:rPr>
              <a:t>на примере текстов</a:t>
            </a:r>
          </a:p>
          <a:p>
            <a:r>
              <a:rPr lang="ru-RU" sz="3200" dirty="0" smtClean="0">
                <a:latin typeface="Arial" pitchFamily="34" charset="0"/>
              </a:rPr>
              <a:t>Реакторы системных переменных</a:t>
            </a:r>
            <a:endParaRPr lang="ru-RU" sz="3200" dirty="0">
              <a:latin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</a:rPr>
              <a:t>Расширение стандартных команд</a:t>
            </a:r>
            <a:endParaRPr lang="ru-RU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1_Autodesk Theme">
  <a:themeElements>
    <a:clrScheme name="Autodesk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58A8"/>
      </a:accent1>
      <a:accent2>
        <a:srgbClr val="87BC40"/>
      </a:accent2>
      <a:accent3>
        <a:srgbClr val="32BCAD"/>
      </a:accent3>
      <a:accent4>
        <a:srgbClr val="0696D7"/>
      </a:accent4>
      <a:accent5>
        <a:srgbClr val="005E30"/>
      </a:accent5>
      <a:accent6>
        <a:srgbClr val="007272"/>
      </a:accent6>
      <a:hlink>
        <a:srgbClr val="007272"/>
      </a:hlink>
      <a:folHlink>
        <a:srgbClr val="007272"/>
      </a:folHlink>
    </a:clrScheme>
    <a:fontScheme name="Custom 1">
      <a:majorFont>
        <a:latin typeface="Frutiger Next LT W1G"/>
        <a:ea typeface=""/>
        <a:cs typeface=""/>
      </a:majorFont>
      <a:minorFont>
        <a:latin typeface="Frutiger Next LT W1G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Autodesk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58A8"/>
      </a:accent1>
      <a:accent2>
        <a:srgbClr val="87BC40"/>
      </a:accent2>
      <a:accent3>
        <a:srgbClr val="32BCAD"/>
      </a:accent3>
      <a:accent4>
        <a:srgbClr val="0696D7"/>
      </a:accent4>
      <a:accent5>
        <a:srgbClr val="005E30"/>
      </a:accent5>
      <a:accent6>
        <a:srgbClr val="007272"/>
      </a:accent6>
      <a:hlink>
        <a:srgbClr val="007272"/>
      </a:hlink>
      <a:folHlink>
        <a:srgbClr val="0072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ADSK_COV_Q2FY14_v42 16x9</Template>
  <TotalTime>5995</TotalTime>
  <Words>413</Words>
  <Application>Microsoft Office PowerPoint</Application>
  <PresentationFormat>Произвольный</PresentationFormat>
  <Paragraphs>105</Paragraphs>
  <Slides>17</Slides>
  <Notes>17</Notes>
  <HiddenSlides>1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1_Autodesk Theme</vt:lpstr>
      <vt:lpstr>Custom Design</vt:lpstr>
      <vt:lpstr>Слайд 1</vt:lpstr>
      <vt:lpstr>Глобальные цели</vt:lpstr>
      <vt:lpstr>Цели мастер-класса</vt:lpstr>
      <vt:lpstr>Экскурс в историю</vt:lpstr>
      <vt:lpstr>Как загружается dwg в AutoCAD</vt:lpstr>
      <vt:lpstr>Изменим файл acaddoc.lsp</vt:lpstr>
      <vt:lpstr>Создадим свой lsp…</vt:lpstr>
      <vt:lpstr>Создание собственных команд</vt:lpstr>
      <vt:lpstr>Расширение стандартных команд</vt:lpstr>
      <vt:lpstr>Настройка AutoCAD</vt:lpstr>
      <vt:lpstr>Быстродействие и защита кода</vt:lpstr>
      <vt:lpstr>Работа со сторонними приложениями</vt:lpstr>
      <vt:lpstr>Работа с реестром Windows</vt:lpstr>
      <vt:lpstr>Вспомним глобальные цели</vt:lpstr>
      <vt:lpstr>Сравнение LISP и .NET</vt:lpstr>
      <vt:lpstr>Подводя итоги</vt:lpstr>
      <vt:lpstr>Слайд 17</vt:lpstr>
    </vt:vector>
  </TitlesOfParts>
  <Company>Autodesk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Pasquale Volpintesta</dc:creator>
  <dc:description>Presentation is formatted to display Arial font</dc:description>
  <cp:lastModifiedBy>Кулик</cp:lastModifiedBy>
  <cp:revision>567</cp:revision>
  <dcterms:created xsi:type="dcterms:W3CDTF">2012-10-19T15:38:24Z</dcterms:created>
  <dcterms:modified xsi:type="dcterms:W3CDTF">2014-09-08T06:09:53Z</dcterms:modified>
</cp:coreProperties>
</file>